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2"/>
  </p:notesMasterIdLst>
  <p:sldIdLst>
    <p:sldId id="264" r:id="rId2"/>
    <p:sldId id="324" r:id="rId3"/>
    <p:sldId id="317" r:id="rId4"/>
    <p:sldId id="318" r:id="rId5"/>
    <p:sldId id="319" r:id="rId6"/>
    <p:sldId id="320" r:id="rId7"/>
    <p:sldId id="338" r:id="rId8"/>
    <p:sldId id="339" r:id="rId9"/>
    <p:sldId id="340" r:id="rId10"/>
    <p:sldId id="341" r:id="rId11"/>
    <p:sldId id="342" r:id="rId12"/>
    <p:sldId id="343" r:id="rId13"/>
    <p:sldId id="345" r:id="rId14"/>
    <p:sldId id="346" r:id="rId15"/>
    <p:sldId id="321" r:id="rId16"/>
    <p:sldId id="322" r:id="rId17"/>
    <p:sldId id="326" r:id="rId18"/>
    <p:sldId id="327" r:id="rId19"/>
    <p:sldId id="328" r:id="rId20"/>
    <p:sldId id="329" r:id="rId21"/>
    <p:sldId id="330" r:id="rId22"/>
    <p:sldId id="331" r:id="rId23"/>
    <p:sldId id="332" r:id="rId24"/>
    <p:sldId id="333" r:id="rId25"/>
    <p:sldId id="334" r:id="rId26"/>
    <p:sldId id="335" r:id="rId27"/>
    <p:sldId id="336" r:id="rId28"/>
    <p:sldId id="337" r:id="rId29"/>
    <p:sldId id="325" r:id="rId30"/>
    <p:sldId id="323" r:id="rId31"/>
    <p:sldId id="347" r:id="rId32"/>
    <p:sldId id="348" r:id="rId33"/>
    <p:sldId id="349" r:id="rId34"/>
    <p:sldId id="350" r:id="rId35"/>
    <p:sldId id="351" r:id="rId36"/>
    <p:sldId id="352" r:id="rId37"/>
    <p:sldId id="353" r:id="rId38"/>
    <p:sldId id="311" r:id="rId39"/>
    <p:sldId id="312" r:id="rId40"/>
    <p:sldId id="309" r:id="rId4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386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88B7DD5-DCB1-49F9-8F24-1AFA8B40BBAE}" type="datetimeFigureOut">
              <a:rPr lang="ru-RU" smtClean="0"/>
              <a:t>10.12.2019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CD3AAAE-F1BB-4D42-8526-0E8D842096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13910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10.12.2019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10.12.2019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10.12.2019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10.12.2019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10.12.2019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10.12.2019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10.12.2019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1.jpeg"/><Relationship Id="rId4" Type="http://schemas.openxmlformats.org/officeDocument/2006/relationships/image" Target="../media/image50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27584" y="1556792"/>
            <a:ext cx="7416824" cy="3024336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Особенности предметно-пространственной развивающей среды в МБДОУ для детей с задержкой психического развития</a:t>
            </a:r>
          </a:p>
          <a:p>
            <a:endParaRPr lang="ru-RU" b="1" dirty="0">
              <a:solidFill>
                <a:srgbClr val="FF0000"/>
              </a:solidFill>
            </a:endParaRP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1520" y="404665"/>
            <a:ext cx="8206680" cy="1152127"/>
          </a:xfrm>
        </p:spPr>
        <p:txBody>
          <a:bodyPr>
            <a:normAutofit/>
          </a:bodyPr>
          <a:lstStyle/>
          <a:p>
            <a:r>
              <a:rPr lang="ru-RU" sz="18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МБДОУ «</a:t>
            </a:r>
            <a:r>
              <a:rPr lang="ru-RU" sz="18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Криулинский</a:t>
            </a:r>
            <a:r>
              <a:rPr lang="ru-RU" sz="18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детский сад №3»</a:t>
            </a:r>
            <a:endParaRPr lang="ru-RU" sz="18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526068" y="3105835"/>
            <a:ext cx="2291202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endParaRPr lang="ru-RU" b="1" dirty="0" smtClean="0">
              <a:solidFill>
                <a:srgbClr val="00B050"/>
              </a:solidFill>
            </a:endParaRPr>
          </a:p>
          <a:p>
            <a:pPr algn="r"/>
            <a:endParaRPr lang="ru-RU" b="1" dirty="0">
              <a:solidFill>
                <a:srgbClr val="00B050"/>
              </a:solidFill>
            </a:endParaRPr>
          </a:p>
          <a:p>
            <a:pPr algn="r"/>
            <a:endParaRPr lang="ru-RU" b="1" dirty="0" smtClean="0">
              <a:solidFill>
                <a:srgbClr val="00B050"/>
              </a:solidFill>
            </a:endParaRPr>
          </a:p>
          <a:p>
            <a:pPr algn="r"/>
            <a:endParaRPr lang="ru-RU" b="1" dirty="0">
              <a:solidFill>
                <a:srgbClr val="00B050"/>
              </a:solidFill>
            </a:endParaRPr>
          </a:p>
          <a:p>
            <a:pPr algn="r"/>
            <a:endParaRPr lang="ru-RU" b="1" dirty="0" smtClean="0">
              <a:solidFill>
                <a:srgbClr val="00B050"/>
              </a:solidFill>
            </a:endParaRPr>
          </a:p>
          <a:p>
            <a:pPr algn="r"/>
            <a:endParaRPr lang="ru-RU" b="1" dirty="0">
              <a:solidFill>
                <a:srgbClr val="00B050"/>
              </a:solidFill>
            </a:endParaRPr>
          </a:p>
          <a:p>
            <a:pPr algn="r"/>
            <a:endParaRPr lang="ru-RU" b="1" dirty="0" smtClean="0">
              <a:solidFill>
                <a:srgbClr val="00B050"/>
              </a:solidFill>
            </a:endParaRPr>
          </a:p>
          <a:p>
            <a:pPr algn="r"/>
            <a:endParaRPr lang="ru-RU" b="1" dirty="0">
              <a:solidFill>
                <a:srgbClr val="00B050"/>
              </a:solidFill>
            </a:endParaRPr>
          </a:p>
          <a:p>
            <a:pPr algn="r"/>
            <a:r>
              <a:rPr lang="ru-RU" b="1" dirty="0" smtClean="0">
                <a:solidFill>
                  <a:srgbClr val="00B050"/>
                </a:solidFill>
              </a:rPr>
              <a:t>Южанина </a:t>
            </a:r>
            <a:r>
              <a:rPr lang="ru-RU" b="1" dirty="0">
                <a:solidFill>
                  <a:srgbClr val="00B050"/>
                </a:solidFill>
              </a:rPr>
              <a:t>А.Л.,</a:t>
            </a:r>
          </a:p>
          <a:p>
            <a:pPr algn="r"/>
            <a:r>
              <a:rPr lang="ru-RU" b="1" dirty="0">
                <a:solidFill>
                  <a:srgbClr val="00B050"/>
                </a:solidFill>
              </a:rPr>
              <a:t>ст. воспитатель, ВКК</a:t>
            </a:r>
            <a:endParaRPr lang="ru-RU" dirty="0">
              <a:solidFill>
                <a:srgbClr val="00B050"/>
              </a:solidFill>
            </a:endParaRPr>
          </a:p>
        </p:txBody>
      </p:sp>
      <p:pic>
        <p:nvPicPr>
          <p:cNvPr id="1026" name="Picture 2" descr="H:\все до 18 года\для сайта фото\P519003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178024"/>
            <a:ext cx="5052591" cy="28714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927947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3314" name="Picture 2" descr="C:\Users\User\Desktop\прс\IMG-20191209-WA004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387058"/>
            <a:ext cx="3604229" cy="48056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5" name="Picture 3" descr="C:\Users\User\Desktop\прс\IMG-20191209-WA004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1556792"/>
            <a:ext cx="3419872" cy="4559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442682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38" name="Picture 2" descr="C:\Users\User\Desktop\прс\IMG-20191209-WA001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980728"/>
            <a:ext cx="3707904" cy="4943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39" name="Picture 3" descr="C:\Users\User\Desktop\прс\IMG-20191209-WA001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836713"/>
            <a:ext cx="3779912" cy="50398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1517314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5362" name="Picture 2" descr="C:\Users\User\Desktop\прс\IMG-20191209-WA001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124744"/>
            <a:ext cx="3995936" cy="53279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3" name="Picture 3" descr="C:\Users\User\Desktop\прс\IMG-20191209-WA001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692696"/>
            <a:ext cx="3528392" cy="47045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595056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7411" name="Picture 3" descr="C:\Users\User\Desktop\прс\IMG-20191209-WA002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510" y="476672"/>
            <a:ext cx="3464402" cy="51232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2" name="Picture 4" descr="C:\Users\User\Desktop\прс\IMG-20191209-WA002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980728"/>
            <a:ext cx="3456384" cy="55686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1669974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8434" name="Picture 2" descr="C:\Users\User\Desktop\прс\IMG-20191209-WA002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600501"/>
            <a:ext cx="3507020" cy="46760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35" name="Picture 3" descr="C:\Users\User\Desktop\прс\IMG-20191209-WA0024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1412776"/>
            <a:ext cx="3618401" cy="4824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4495889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User\Desktop\прс\Фото кабинет Психолога\IMG_20181227_09451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3922" y="1268760"/>
            <a:ext cx="3510390" cy="4680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H:\все до 18 года\для сайта фото\IMG_559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1916832"/>
            <a:ext cx="4104456" cy="3089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8737021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H:\все до 18 года\для сайта фото\PB11008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675" y="908720"/>
            <a:ext cx="4320309" cy="3240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User\Desktop\прс\по центрам\20191017_07575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2924944"/>
            <a:ext cx="4032448" cy="3024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7477951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C:\Users\User\Desktop\прс\по центрам\IMG-20191209-WA009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620688"/>
            <a:ext cx="3672408" cy="4886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User\Desktop\прс\по центрам\IMG-20191210-WA000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1140270"/>
            <a:ext cx="3408040" cy="53058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2821527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C:\Users\User\Desktop\прс\по центрам\IMG-20191210-WA000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548680"/>
            <a:ext cx="3168352" cy="54479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User\Desktop\прс\по центрам\IMG-20191210-WA0007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548680"/>
            <a:ext cx="3326357" cy="54479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9300872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C:\Users\User\Desktop\прс\по центрам\IMG-20191210-WA000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5825" y="971550"/>
            <a:ext cx="3686175" cy="4914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C:\Users\User\Desktop\прс\по центрам\IMG-20191210-WA0010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260648"/>
            <a:ext cx="3326357" cy="4435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749707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39552" y="1028343"/>
            <a:ext cx="7920880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buNone/>
            </a:pPr>
            <a:r>
              <a:rPr lang="ru-RU" sz="2400" i="1" dirty="0">
                <a:solidFill>
                  <a:schemeClr val="accent1"/>
                </a:solidFill>
              </a:rPr>
              <a:t>Образовательная среда</a:t>
            </a:r>
            <a:r>
              <a:rPr lang="ru-RU" sz="2400" dirty="0"/>
              <a:t> – совокупность условий, целенаправленно создаваемых в целях обеспечения полноценного образования и развития детей</a:t>
            </a:r>
            <a:r>
              <a:rPr lang="ru-RU" sz="2400" dirty="0" smtClean="0"/>
              <a:t>.</a:t>
            </a:r>
          </a:p>
          <a:p>
            <a:pPr fontAlgn="base">
              <a:buNone/>
            </a:pPr>
            <a:endParaRPr lang="ru-RU" sz="2400" dirty="0"/>
          </a:p>
          <a:p>
            <a:pPr fontAlgn="base">
              <a:buNone/>
            </a:pPr>
            <a:r>
              <a:rPr lang="ru-RU" sz="2400" dirty="0">
                <a:solidFill>
                  <a:schemeClr val="accent1"/>
                </a:solidFill>
              </a:rPr>
              <a:t>- </a:t>
            </a:r>
            <a:r>
              <a:rPr lang="ru-RU" sz="2400" i="1" dirty="0">
                <a:solidFill>
                  <a:schemeClr val="accent1"/>
                </a:solidFill>
              </a:rPr>
              <a:t>Развивающая предметно-пространственная среда</a:t>
            </a:r>
            <a:r>
              <a:rPr lang="ru-RU" sz="2400" dirty="0">
                <a:solidFill>
                  <a:schemeClr val="accent1"/>
                </a:solidFill>
              </a:rPr>
              <a:t> </a:t>
            </a:r>
            <a:r>
              <a:rPr lang="ru-RU" sz="2400" dirty="0"/>
              <a:t>– часть образовательной среды, представленная специально организованным пространством (помещениями, участком и т. п., материалами, оборудованием и инвентарем для развития детей дошкольного возраста в соответствии с особенностями каждого возрастного этапа, охраны и укрепления их здоровья, учёта особенностей и коррекции недостатков их развития.</a:t>
            </a:r>
          </a:p>
        </p:txBody>
      </p:sp>
    </p:spTree>
    <p:extLst>
      <p:ext uri="{BB962C8B-B14F-4D97-AF65-F5344CB8AC3E}">
        <p14:creationId xmlns:p14="http://schemas.microsoft.com/office/powerpoint/2010/main" val="52543032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 descr="C:\Users\User\Desktop\прс\по центрам\IMG-20191210-WA001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4349" y="1027836"/>
            <a:ext cx="3182119" cy="4242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5" name="Picture 3" descr="C:\Users\User\Desktop\прс\по центрам\IMG-20191210-WA001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3194" y="548680"/>
            <a:ext cx="3524614" cy="52011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7615724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 descr="C:\Users\User\Desktop\прс\Фото кабинет Психолога\IMG_20191029_092026_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992072"/>
            <a:ext cx="4378285" cy="2905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C:\Users\User\Desktop\прс\IMG-20191209-WA002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5" y="548680"/>
            <a:ext cx="3466143" cy="46215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1623382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9458" name="Picture 2" descr="C:\Users\User\Desktop\прс\IMG-20191209-WA002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404664"/>
            <a:ext cx="3653898" cy="48718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59" name="Picture 3" descr="C:\Users\User\Desktop\прс\IMG-20191209-WA0029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1340768"/>
            <a:ext cx="3618401" cy="4824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2269828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482" name="Picture 2" descr="C:\Users\User\Desktop\прс\IMG-20191209-WA003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687426"/>
            <a:ext cx="3573405" cy="51367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83" name="Picture 3" descr="C:\Users\User\Desktop\прс\IMG-20191209-WA003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688302"/>
            <a:ext cx="3851920" cy="51358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3264990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1506" name="Picture 2" descr="C:\Users\User\Desktop\прс\IMG-20191209-WA003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476672"/>
            <a:ext cx="3599892" cy="5616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07" name="Picture 3" descr="C:\Users\User\Desktop\прс\IMG-20191209-WA0045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404664"/>
            <a:ext cx="3787160" cy="5544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8829671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2530" name="Picture 2" descr="C:\Users\User\Desktop\прс\IMG-20191209-WA004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69091"/>
            <a:ext cx="3672408" cy="5303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31" name="Picture 3" descr="C:\Users\User\Desktop\прс\IMG-20191209-WA005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436405"/>
            <a:ext cx="3689902" cy="53365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2959374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3554" name="Picture 2" descr="C:\Users\User\Desktop\прс\IMG-20191209-WA005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332656"/>
            <a:ext cx="3780420" cy="5040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555" name="Picture 3" descr="C:\Users\User\Desktop\прс\IMG-20191209-WA005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1484784"/>
            <a:ext cx="3653898" cy="48718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6157039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4578" name="Picture 2" descr="C:\Users\User\Desktop\прс\IMG-20191209-WA005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412776"/>
            <a:ext cx="3707904" cy="4943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579" name="Picture 3" descr="C:\Users\User\Desktop\прс\IMG-20191209-WA006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9514" y="548680"/>
            <a:ext cx="3726414" cy="4968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2777070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5602" name="Picture 2" descr="C:\Users\User\Desktop\прс\IMG-20191209-WA007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412776"/>
            <a:ext cx="3635896" cy="48478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603" name="Picture 3" descr="C:\Users\User\Desktop\прс\IMG-20191209-WA007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590" y="716359"/>
            <a:ext cx="3816424" cy="50885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4071305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6626" name="Picture 2" descr="C:\Users\User\Desktop\прс\IMG-20191209-WA005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852935"/>
            <a:ext cx="2880320" cy="38404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627" name="Picture 3" descr="C:\Users\User\Desktop\прс\IMG-20191209-WA006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132098"/>
            <a:ext cx="2604457" cy="3472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628" name="Picture 4" descr="C:\Users\User\Desktop\прс\IMG-20191209-WA006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160341"/>
            <a:ext cx="2494620" cy="3326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629" name="Picture 5" descr="C:\Users\User\Desktop\прс\IMG-20191209-WA0063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8804" y="2924944"/>
            <a:ext cx="2768658" cy="3691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748505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1043608" y="620688"/>
            <a:ext cx="7281192" cy="51090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Основные нормативно-правовые </a:t>
            </a: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регламенты:</a:t>
            </a:r>
          </a:p>
          <a:p>
            <a:r>
              <a:rPr lang="ru-RU" sz="2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-ФЗ «Об </a:t>
            </a:r>
            <a:r>
              <a:rPr lang="ru-RU" sz="2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образовании в Российской</a:t>
            </a:r>
          </a:p>
          <a:p>
            <a:r>
              <a:rPr lang="ru-RU" sz="2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Федерации</a:t>
            </a:r>
            <a:r>
              <a:rPr lang="ru-RU" sz="2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r>
              <a:rPr lang="ru-RU" sz="2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-Всеобщая </a:t>
            </a:r>
            <a:r>
              <a:rPr lang="ru-RU" sz="2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Декларация прав </a:t>
            </a:r>
            <a:r>
              <a:rPr lang="ru-RU" sz="2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человека</a:t>
            </a:r>
          </a:p>
          <a:p>
            <a:r>
              <a:rPr lang="ru-RU" sz="2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2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Декларация </a:t>
            </a:r>
            <a:r>
              <a:rPr lang="ru-RU" sz="2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ООН</a:t>
            </a:r>
          </a:p>
          <a:p>
            <a:r>
              <a:rPr lang="ru-RU" sz="2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2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Конвенция о правах </a:t>
            </a:r>
            <a:r>
              <a:rPr lang="ru-RU" sz="2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инвалидов</a:t>
            </a:r>
          </a:p>
          <a:p>
            <a:r>
              <a:rPr lang="ru-RU" sz="2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2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Конституции Российской </a:t>
            </a:r>
            <a:r>
              <a:rPr lang="ru-RU" sz="2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Федерации</a:t>
            </a:r>
          </a:p>
          <a:p>
            <a:r>
              <a:rPr lang="ru-RU" sz="2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-СанПиН2.4.2.3286-15</a:t>
            </a:r>
          </a:p>
          <a:p>
            <a:r>
              <a:rPr lang="ru-RU" sz="2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-Конвенция ЮНЕСКО о борьбе с дискриминацией в сфере образования</a:t>
            </a:r>
          </a:p>
          <a:p>
            <a:r>
              <a:rPr lang="ru-RU" sz="2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-ФГОС ДО</a:t>
            </a:r>
            <a:endParaRPr lang="ru-RU" sz="28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1945689" y="5381600"/>
            <a:ext cx="6379111" cy="285968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>
            <a:lvl1pPr marL="320040" indent="-320040" algn="r" defTabSz="914400" rtl="0" eaLnBrk="1" latinLnBrk="0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  <a:defRPr sz="4600" b="1" i="0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7204593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User\Desktop\прс\IMG-20191209-WA008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700807"/>
            <a:ext cx="3079184" cy="41055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C:\Users\User\Desktop\прс\по центрам\20191001_09275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404664"/>
            <a:ext cx="4640064" cy="3480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3294044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7650" name="Picture 2" descr="C:\Users\User\Desktop\прс\IMG-20191209-WA007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61325"/>
            <a:ext cx="3725906" cy="4967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651" name="Picture 3" descr="C:\Users\User\Desktop\прс\IMG-20191209-WA007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1556791"/>
            <a:ext cx="3744416" cy="4992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9074526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8674" name="Picture 2" descr="C:\Users\User\Desktop\прс\IMG-20191209-WA007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987" y="404664"/>
            <a:ext cx="3358716" cy="5342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675" name="Picture 3" descr="C:\Users\User\Desktop\прс\IMG-20191209-WA007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2152" y="1268760"/>
            <a:ext cx="3883310" cy="51777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6353304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9698" name="Picture 2" descr="C:\Users\User\Desktop\прс\IMG-20191209-WA007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04663"/>
            <a:ext cx="3528392" cy="47045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699" name="Picture 3" descr="C:\Users\User\Desktop\прс\IMG-20191209-WA007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1340768"/>
            <a:ext cx="3682752" cy="4910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4557075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22" name="Picture 2" descr="C:\Users\User\Desktop\прс\IMG-20191209-WA007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052736"/>
            <a:ext cx="3789090" cy="5052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23" name="Picture 3" descr="C:\Users\User\Desktop\прс\IMG-20191209-WA007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332656"/>
            <a:ext cx="3744416" cy="4992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6199594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1746" name="Picture 2" descr="C:\Users\User\Desktop\прс\IMG-20191209-WA008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340768"/>
            <a:ext cx="3707904" cy="4943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747" name="Picture 3" descr="C:\Users\User\Desktop\прс\IMG-20191209-WA008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1" y="332656"/>
            <a:ext cx="3915180" cy="5220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7635910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2770" name="Picture 2" descr="C:\Users\User\Desktop\прс\IMG-20191209-WA008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020" y="404664"/>
            <a:ext cx="3564396" cy="4752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771" name="Picture 3" descr="C:\Users\User\Desktop\прс\IMG-20191209-WA008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941784"/>
            <a:ext cx="3887416" cy="51832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7480131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3794" name="Picture 2" descr="C:\Users\User\Desktop\прс\IMG-20191209-WA008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124744"/>
            <a:ext cx="3744162" cy="4992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Users\User\Desktop\фото по проекту моя малая родина 19г\IMG-20191028-WA0002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404664"/>
            <a:ext cx="3542381" cy="4723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706214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Picture 2" descr="C:\Users\User\Desktop\фото по проекту моя малая родина 19г\20191025_13234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04664"/>
            <a:ext cx="4320480" cy="3240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Users\User\Desktop\фото по проекту моя малая родина 19г\20191025_13335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3212976"/>
            <a:ext cx="4608512" cy="34563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1709030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38" name="Picture 2" descr="C:\Users\User\Desktop\фото по проекту моя малая родина 19г\20191025_13301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422866"/>
            <a:ext cx="7200800" cy="5400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835073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ds05.infourok.ru/uploads/ex/07f4/000a2d9b-51248311/img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96" y="947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7151328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 descr="C:\Users\User\Desktop\фото по проекту моя малая родина 19г\20191022_07445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906084"/>
            <a:ext cx="7728992" cy="5796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678746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indent="0">
              <a:buNone/>
            </a:pP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95536" y="731520"/>
            <a:ext cx="8352928" cy="5361776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ru-RU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При построении ППРС для детей с ЗПР учитываются следующие принципы</a:t>
            </a:r>
          </a:p>
          <a:p>
            <a:pPr marL="45720" indent="0">
              <a:buNone/>
            </a:pPr>
            <a:r>
              <a:rPr lang="ru-RU" sz="2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33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Принцип развития</a:t>
            </a:r>
          </a:p>
          <a:p>
            <a:pPr marL="45720" indent="0">
              <a:buNone/>
            </a:pPr>
            <a:r>
              <a:rPr lang="ru-RU" sz="33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- Принцип психологической комфортности</a:t>
            </a:r>
          </a:p>
          <a:p>
            <a:pPr marL="45720" indent="0">
              <a:buNone/>
            </a:pPr>
            <a:r>
              <a:rPr lang="ru-RU" sz="33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- Принцип взаимодействия</a:t>
            </a:r>
          </a:p>
          <a:p>
            <a:pPr marL="45720" indent="0">
              <a:buNone/>
            </a:pPr>
            <a:r>
              <a:rPr lang="ru-RU" sz="33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- Принцип доверительного сотрудничества</a:t>
            </a:r>
          </a:p>
          <a:p>
            <a:pPr marL="45720" indent="0">
              <a:buNone/>
            </a:pPr>
            <a:r>
              <a:rPr lang="ru-RU" sz="33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- Принцип обучения деятельности</a:t>
            </a:r>
          </a:p>
          <a:p>
            <a:pPr marL="45720" indent="0">
              <a:buNone/>
            </a:pPr>
            <a:r>
              <a:rPr lang="ru-RU" sz="33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- Принцип </a:t>
            </a:r>
            <a:r>
              <a:rPr lang="ru-RU" sz="330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здоровьесберегающий</a:t>
            </a:r>
            <a:r>
              <a:rPr lang="ru-RU" sz="33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588284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3289" y="4797152"/>
            <a:ext cx="2778711" cy="720080"/>
          </a:xfrm>
        </p:spPr>
        <p:txBody>
          <a:bodyPr/>
          <a:lstStyle/>
          <a:p>
            <a:pPr marL="0" indent="0">
              <a:buNone/>
            </a:pP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467544" y="332656"/>
            <a:ext cx="8280920" cy="5760640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ru-RU" b="1" dirty="0" smtClean="0">
                <a:solidFill>
                  <a:schemeClr val="accent5">
                    <a:lumMod val="75000"/>
                  </a:schemeClr>
                </a:solidFill>
              </a:rPr>
              <a:t>Создавая предметно-развивающую среду необходимо помнить, что она должна выполнять следующие функции:</a:t>
            </a:r>
          </a:p>
          <a:p>
            <a:pPr marL="45720" indent="0">
              <a:buNone/>
            </a:pPr>
            <a:r>
              <a:rPr lang="ru-RU" dirty="0" smtClean="0"/>
              <a:t>- </a:t>
            </a:r>
            <a:r>
              <a:rPr lang="ru-RU" dirty="0" smtClean="0">
                <a:solidFill>
                  <a:srgbClr val="002060"/>
                </a:solidFill>
              </a:rPr>
              <a:t>образовательную;</a:t>
            </a:r>
          </a:p>
          <a:p>
            <a:pPr marL="45720" indent="0">
              <a:buNone/>
            </a:pP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smtClean="0">
                <a:solidFill>
                  <a:srgbClr val="002060"/>
                </a:solidFill>
              </a:rPr>
              <a:t>- развивающую;</a:t>
            </a:r>
          </a:p>
          <a:p>
            <a:pPr marL="45720" indent="0">
              <a:buNone/>
            </a:pP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smtClean="0">
                <a:solidFill>
                  <a:srgbClr val="002060"/>
                </a:solidFill>
              </a:rPr>
              <a:t>- коммуникативную;</a:t>
            </a:r>
          </a:p>
          <a:p>
            <a:pPr marL="45720" indent="0">
              <a:buNone/>
            </a:pPr>
            <a:r>
              <a:rPr lang="ru-RU" dirty="0" smtClean="0">
                <a:solidFill>
                  <a:srgbClr val="002060"/>
                </a:solidFill>
              </a:rPr>
              <a:t>- воспитывающую;</a:t>
            </a:r>
          </a:p>
          <a:p>
            <a:pPr marL="45720" indent="0">
              <a:buNone/>
            </a:pPr>
            <a:r>
              <a:rPr lang="ru-RU" dirty="0" smtClean="0">
                <a:solidFill>
                  <a:srgbClr val="002060"/>
                </a:solidFill>
              </a:rPr>
              <a:t>- стимулирующую;</a:t>
            </a:r>
          </a:p>
          <a:p>
            <a:pPr marL="45720" indent="0">
              <a:buNone/>
            </a:pPr>
            <a:r>
              <a:rPr lang="ru-RU" dirty="0" smtClean="0">
                <a:solidFill>
                  <a:srgbClr val="002060"/>
                </a:solidFill>
              </a:rPr>
              <a:t>- организованную</a:t>
            </a:r>
          </a:p>
          <a:p>
            <a:endParaRPr lang="ru-RU" dirty="0" smtClean="0"/>
          </a:p>
          <a:p>
            <a:pPr marL="45720" indent="0">
              <a:buNone/>
            </a:pPr>
            <a:r>
              <a:rPr lang="ru-RU" dirty="0" smtClean="0"/>
              <a:t>      </a:t>
            </a:r>
            <a:r>
              <a:rPr lang="ru-RU" b="1" dirty="0" smtClean="0">
                <a:solidFill>
                  <a:srgbClr val="FF0000"/>
                </a:solidFill>
              </a:rPr>
              <a:t>Но самое главное – </a:t>
            </a:r>
            <a:r>
              <a:rPr lang="ru-RU" b="1" dirty="0" smtClean="0">
                <a:solidFill>
                  <a:srgbClr val="002060"/>
                </a:solidFill>
              </a:rPr>
              <a:t>она должна работать на развитие самостоятельности и самодеятельности ребенка. </a:t>
            </a:r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2843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 descr="C:\Users\User\Desktop\прс\IMG-20191209-WA001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124744"/>
            <a:ext cx="3888432" cy="5472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3" name="Picture 3" descr="C:\Users\User\Desktop\прс\IMG-20191209-WA001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188640"/>
            <a:ext cx="3600400" cy="5328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883541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 descr="C:\Users\User\Desktop\прс\IMG-20191209-WA001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040" y="404664"/>
            <a:ext cx="3510390" cy="4680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7" name="Picture 3" descr="C:\Users\User\Desktop\прс\IMG-20191209-WA001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1268760"/>
            <a:ext cx="3744416" cy="49925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91243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290" name="Picture 2" descr="C:\Users\User\Desktop\прс\IMG-20191209-WA003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67308"/>
            <a:ext cx="2627784" cy="3503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1" name="Picture 3" descr="C:\Users\User\Desktop\прс\IMG-20191209-WA003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2492896"/>
            <a:ext cx="2926347" cy="39017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2" name="Picture 4" descr="C:\Users\User\Desktop\прс\IMG-20191209-WA001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1484784"/>
            <a:ext cx="2916324" cy="3888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53075459"/>
      </p:ext>
    </p:extLst>
  </p:cSld>
  <p:clrMapOvr>
    <a:masterClrMapping/>
  </p:clrMapOvr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494</TotalTime>
  <Words>153</Words>
  <Application>Microsoft Office PowerPoint</Application>
  <PresentationFormat>Экран (4:3)</PresentationFormat>
  <Paragraphs>41</Paragraphs>
  <Slides>40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40</vt:i4>
      </vt:variant>
    </vt:vector>
  </HeadingPairs>
  <TitlesOfParts>
    <vt:vector size="41" baseType="lpstr">
      <vt:lpstr>Воздушный поток</vt:lpstr>
      <vt:lpstr>МБДОУ «Криулинский детский сад №3»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МБДОУ «Криулинский детский сад №3»</dc:title>
  <dc:creator>User</dc:creator>
  <cp:lastModifiedBy>User</cp:lastModifiedBy>
  <cp:revision>34</cp:revision>
  <dcterms:created xsi:type="dcterms:W3CDTF">2019-10-21T09:26:17Z</dcterms:created>
  <dcterms:modified xsi:type="dcterms:W3CDTF">2019-12-11T10:04:29Z</dcterms:modified>
</cp:coreProperties>
</file>